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96374" autoAdjust="0"/>
  </p:normalViewPr>
  <p:slideViewPr>
    <p:cSldViewPr>
      <p:cViewPr varScale="1">
        <p:scale>
          <a:sx n="119" d="100"/>
          <a:sy n="119" d="100"/>
        </p:scale>
        <p:origin x="616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land, James R" userId="df8bc3f8-71fb-4c03-949f-ec5e4153872d" providerId="ADAL" clId="{B1D987A6-1D58-4D6F-B683-6D51FD219D3E}"/>
    <pc:docChg chg="modSld sldOrd">
      <pc:chgData name="Gerland, James R" userId="df8bc3f8-71fb-4c03-949f-ec5e4153872d" providerId="ADAL" clId="{B1D987A6-1D58-4D6F-B683-6D51FD219D3E}" dt="2024-09-05T14:21:05.092" v="1"/>
      <pc:docMkLst>
        <pc:docMk/>
      </pc:docMkLst>
      <pc:sldChg chg="ord">
        <pc:chgData name="Gerland, James R" userId="df8bc3f8-71fb-4c03-949f-ec5e4153872d" providerId="ADAL" clId="{B1D987A6-1D58-4D6F-B683-6D51FD219D3E}" dt="2024-09-05T14:21:05.092" v="1"/>
        <pc:sldMkLst>
          <pc:docMk/>
          <pc:sldMk cId="587922205" sldId="2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9/5/2024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298C-2E9E-4E3F-82C8-60A2EED58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7772400" cy="457200"/>
          </a:xfrm>
        </p:spPr>
        <p:txBody>
          <a:bodyPr/>
          <a:lstStyle>
            <a:lvl1pPr>
              <a:defRPr sz="2400" b="1" i="1">
                <a:solidFill>
                  <a:srgbClr val="000099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5D4F1-CB37-4CE0-983C-8406904B2B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5000" y="1676400"/>
            <a:ext cx="5334000" cy="609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Chapter 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D01CB5-9945-4C9B-9918-8CA19A72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2590800"/>
            <a:ext cx="5334000" cy="914400"/>
          </a:xfrm>
        </p:spPr>
        <p:txBody>
          <a:bodyPr/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27A70-7FFF-4919-9745-58612D637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2023, Mike Murach &amp; Associates,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1E8C-669A-4FAF-AC57-930E4708D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1143000"/>
            <a:ext cx="6934200" cy="3200400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E91D7-54F9-CE5B-2AF2-A8F87F29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0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_layout_2_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8042D0E-2D92-B61C-07C7-F98F35208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1524000"/>
            <a:ext cx="6934200" cy="3200400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DC32C3D-5C99-8467-FB69-0545F95E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12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92572-6C0F-2359-8B91-448DEEC4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02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1143000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C4B8B-4248-7B05-52E9-1493FB7E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1143000"/>
            <a:ext cx="7315200" cy="213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434977"/>
            <a:ext cx="7391400" cy="396241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able Placeholder 7">
            <a:extLst>
              <a:ext uri="{FF2B5EF4-FFF2-40B4-BE49-F238E27FC236}">
                <a16:creationId xmlns:a16="http://schemas.microsoft.com/office/drawing/2014/main" id="{AFEF7FE6-D02E-FC18-3A1F-FB2B9BE04DFB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914400" y="3973009"/>
            <a:ext cx="7315200" cy="2046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CB5F9A1-57CC-7079-49E6-F38139C6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7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30079"/>
            <a:ext cx="7391400" cy="4572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009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heading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914400" y="4267200"/>
            <a:ext cx="7315200" cy="167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33A493-C9CB-60F1-C48D-911ADE242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7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22138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3319598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714E1-3205-D410-3DAF-7853C337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97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17566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2895600"/>
            <a:ext cx="7315200" cy="16334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2800" y="4605202"/>
            <a:ext cx="7391400" cy="141459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77EDEF-2119-0C0C-90EC-29310C83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4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4876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EAB4BC0-D5C7-49B0-54AC-F67C80E1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_2-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463040"/>
            <a:ext cx="7391400" cy="4495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A4128AF-FA95-FB1B-F7EC-9F06B102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0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143000"/>
            <a:ext cx="73152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3EA07F-21E3-C43E-2483-EF255ABC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2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ayout_2_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0A36CC2-90BA-4768-70BF-5E8F2F5CE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524000"/>
            <a:ext cx="7315200" cy="441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541F783-317C-D9AD-83C7-5AE65ED5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3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143000"/>
            <a:ext cx="73152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FC2C4-3F43-BC0E-9A91-95841BAF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_2_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13DA2AB-954E-C0E2-3E5B-8B482B005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524000"/>
            <a:ext cx="73152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757E026-CA30-31D4-7CB8-4AA11C85A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0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27432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3892100"/>
            <a:ext cx="6934200" cy="2049956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745E84-27EF-B727-9BFE-6449CFCB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99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1295400" y="2150899"/>
            <a:ext cx="6934200" cy="815635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38200" y="3347534"/>
            <a:ext cx="7391400" cy="149673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4982112"/>
            <a:ext cx="6934200" cy="885288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F25CEF-B290-B84E-D2A4-6A86E123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9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2023, Mike Murach &amp; Associates,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89" r:id="rId3"/>
    <p:sldLayoutId id="2147483679" r:id="rId4"/>
    <p:sldLayoutId id="2147483690" r:id="rId5"/>
    <p:sldLayoutId id="2147483686" r:id="rId6"/>
    <p:sldLayoutId id="2147483691" r:id="rId7"/>
    <p:sldLayoutId id="2147483680" r:id="rId8"/>
    <p:sldLayoutId id="2147483683" r:id="rId9"/>
    <p:sldLayoutId id="2147483681" r:id="rId10"/>
    <p:sldLayoutId id="2147483692" r:id="rId11"/>
    <p:sldLayoutId id="2147483674" r:id="rId12"/>
    <p:sldLayoutId id="2147483687" r:id="rId13"/>
    <p:sldLayoutId id="2147483693" r:id="rId14"/>
    <p:sldLayoutId id="2147483676" r:id="rId15"/>
    <p:sldLayoutId id="2147483675" r:id="rId16"/>
    <p:sldLayoutId id="2147483684" r:id="rId17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DAFE5-8375-D164-FDE0-BF8171B5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Arial Narrow" panose="020B0606020202030204" pitchFamily="34" charset="0"/>
              </a:rPr>
              <a:t>Murach’s</a:t>
            </a:r>
            <a:r>
              <a:rPr lang="en-US" i="1" dirty="0">
                <a:latin typeface="Arial Narrow" panose="020B0606020202030204" pitchFamily="34" charset="0"/>
              </a:rPr>
              <a:t> C# (8</a:t>
            </a:r>
            <a:r>
              <a:rPr lang="en-US" i="1" baseline="30000" dirty="0">
                <a:latin typeface="Arial Narrow" panose="020B0606020202030204" pitchFamily="34" charset="0"/>
              </a:rPr>
              <a:t>th</a:t>
            </a:r>
            <a:r>
              <a:rPr lang="en-US" i="1" dirty="0">
                <a:latin typeface="Arial Narrow" panose="020B0606020202030204" pitchFamily="34" charset="0"/>
              </a:rPr>
              <a:t> Edition)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0D95E-CA26-40EE-A4C2-C6996AE67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E7F6B-A2C0-7F4D-05A2-99783B335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900" y="2552700"/>
            <a:ext cx="6934200" cy="17526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code and test</a:t>
            </a:r>
            <a:b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Windows Forms app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36FCE-A3D0-628E-E5D0-512C937165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2023, Mike Murach &amp; Associates,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147AD-1470-5E7E-09D0-BB3BAEB36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22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4F60-DEA0-BA72-799B-92F23D45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 control and form events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809E2-BC35-72FF-5519-7CDF7A2527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events</a:t>
            </a:r>
          </a:p>
          <a:p>
            <a:pPr marL="347345" marR="0"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</a:p>
          <a:p>
            <a:pPr marL="347345" marR="0"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DoubleClick</a:t>
            </a:r>
          </a:p>
          <a:p>
            <a:pPr marL="347345" marR="0"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</a:p>
          <a:p>
            <a:pPr marL="347345" marR="0"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</a:p>
          <a:p>
            <a:pPr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 events</a:t>
            </a:r>
          </a:p>
          <a:p>
            <a:pPr marL="347345" marR="0"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</a:p>
          <a:p>
            <a:pPr marL="347345" marR="0"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Closing</a:t>
            </a:r>
          </a:p>
          <a:p>
            <a:pPr marL="347345" marR="0"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B1EDA-51DD-2B2C-DAD7-E890B4417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69787-409C-6389-E56B-A6D7C2C2A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F8403-4B9C-E178-DC54-EF48D5D7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63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53D4-0682-045B-860D-65DA4477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an application responds to events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5C59B-71E4-A087-C121-140819639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indicate how an app should respond to an event, you code an </a:t>
            </a:r>
            <a:r>
              <a:rPr lang="en-US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event handler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connect the event handler to the event, Visual Studio wires the event to the event handler. This is known as </a:t>
            </a:r>
            <a:r>
              <a:rPr lang="en-US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event wiring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9B9EB-E11E-F6B8-7F80-19AD4CF5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10581-18BE-36F8-7D00-D27EF39E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7CD2F-499D-A9BA-571A-CBA70DE5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7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B1BE-7F43-D1C4-BBFF-80C80729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method that handles the Click event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Exit button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D9A03-7CA4-5262-285D-0176F40F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639B3-F308-9AF7-6412-4313EB5A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72235-F295-47C1-33CB-0AA261AF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Title describes image">
            <a:extLst>
              <a:ext uri="{FF2B5EF4-FFF2-40B4-BE49-F238E27FC236}">
                <a16:creationId xmlns:a16="http://schemas.microsoft.com/office/drawing/2014/main" id="{3881236C-39A9-AD59-906B-365D902534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489547"/>
            <a:ext cx="7315200" cy="38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40C1D-834E-2112-C085-324DCD00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completion list that’s displayed when you enter a letter at the beginning of a line of code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19290-B07F-590B-19DA-5676678AA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B0C9E-83ED-2997-58EE-0B08A218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65E72-9C81-FDAB-DEBD-C30BC5EC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Title describes image">
            <a:extLst>
              <a:ext uri="{FF2B5EF4-FFF2-40B4-BE49-F238E27FC236}">
                <a16:creationId xmlns:a16="http://schemas.microsoft.com/office/drawing/2014/main" id="{CB8EB87C-178B-A4FD-A3C4-784F89B2677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30111" y="1524000"/>
            <a:ext cx="731520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01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7B846-C26B-A925-4A90-07CDDBE0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completion list that’s displayed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you enter code within a statement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08AB1-CEF3-103A-C1EE-49E5BB6B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07846-2965-9C2E-C214-E5A2BBDE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111CD-84DE-8E70-BA40-C71CE1BA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Title describes image">
            <a:extLst>
              <a:ext uri="{FF2B5EF4-FFF2-40B4-BE49-F238E27FC236}">
                <a16:creationId xmlns:a16="http://schemas.microsoft.com/office/drawing/2014/main" id="{C6D56622-2AD4-58A6-CA67-B45828C5556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731520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61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BB6A-B3E4-0989-5358-5548A11A0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event handlers for the Invoice Total form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FDADE-97D4-EB3A-0067-DC7C0886F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 void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btnCalculate_Click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(object sender, </a:t>
            </a:r>
            <a:b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EventArgs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e)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decimal subtotal =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Convert.ToDecimal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txtSubtotal.Text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decimal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0m;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 (subtotal &gt;= 500)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.2m;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else if (subtotal &gt;= 250 &amp;&amp; subtotal &lt; 500)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.15m;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else if (subtotal &gt;= 100 &amp;&amp; subtotal &lt; 250)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.1m;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244DC-D50F-02D0-9FCA-584F508F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6FBC7-90B2-3833-76FD-5558B551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D2036-03C4-BD69-3B0D-E839F721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90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175A-5BF6-E87F-2EFA-4A50F494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event handlers for the Invoice Total form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(continued)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E9F00-DAE9-978F-13E9-1702DB1BA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decimal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discountAmt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subtotal *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decimal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invoiceTotal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subtotal -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discountAmt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txtDiscountPct.Text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discountPct.ToString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("p1");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txtDiscountAmt.Text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discountAmt.ToString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("c");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txtTotal.Text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invoiceTotal.ToString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("c");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txtSubtotal.Focus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 void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btnExit_Click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(object sender,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EventArgs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e)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this.Close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F8E1B-DB68-C711-3240-B3E5C73F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5E592-7E8F-353E-3DD7-5A5BB8A3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481E6-67D3-4707-BD99-C56ED85E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BD0D-B6E7-7964-90FF-8B098826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Coding rules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63F5E-F3E3-1E2A-3FF4-782D42A21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 spaces to separate the words in each statement.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 exact capitalization for all keywords, class names, object names, variable names, etc.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End each statement with a semicolon.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Each block of code must be enclosed in braces (</a:t>
            </a:r>
            <a:r>
              <a:rPr lang="en-US" b="1" spc="-10" dirty="0">
                <a:latin typeface="Courier New" panose="02070309020205020404" pitchFamily="49" charset="0"/>
                <a:ea typeface="Times New Roman" panose="02020603050405020304" pitchFamily="18" charset="0"/>
              </a:rPr>
              <a:t>{}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That includes the block of code that defines the body of a method.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AF25E-0BE6-594D-758F-D0B64243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A0E66-E0A9-D06B-49EE-24D3FDEF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AA219-79F5-1614-CED8-58031859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57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0F3A-9E52-20FA-DF18-59434F62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Code Editor and Error List windows </a:t>
            </a:r>
            <a:b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syntax errors displayed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9BC4-2334-83BE-A40C-7151C317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88A9E-FB5E-FE37-39F0-0D333FC6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4A305-D633-C926-7878-5A101B17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Title describes image">
            <a:extLst>
              <a:ext uri="{FF2B5EF4-FFF2-40B4-BE49-F238E27FC236}">
                <a16:creationId xmlns:a16="http://schemas.microsoft.com/office/drawing/2014/main" id="{0D5EEB43-8FF6-34B5-69A4-191CA4247F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2" y="1524000"/>
            <a:ext cx="7307276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942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5F1D5-0B3B-C028-276C-721F3B4F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method written in a readable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E145A-7BB4-B188-6E96-A0504B9199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 void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btnCalculate_Click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(object sender, </a:t>
            </a:r>
            <a:b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EventArgs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e)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decimal subtotal =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Convert.ToDecimal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txtSubtotal.Text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decimal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0m;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 (subtotal &gt;= 500)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.2m;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else if (subtotal &gt;= 250 &amp;&amp; subtotal &lt; 500)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.15m;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else if (subtotal &gt;= 100 &amp;&amp; subtotal &lt; 250)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.1m;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D6DAD-1BB5-64ED-DE2B-AD788A3F2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95BE6-7C83-8350-A91C-DCCCE7DC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AC301-428D-D0DF-2945-07E6F1F0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8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B28C4-8134-DEC5-1764-4B2415FF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D6BF8-DACC-454A-73AA-456BD9DE80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Given the code for a simple app, use the skills presented in this chapter to add the code and test the app.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 indentation and blank lines to make the code easier to read.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 comments to document the code for the entire form or for portions of the code.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 any of the help features to get the information that you need for developing an app.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6D114-71A8-ACA8-9F62-E481588D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AABD8-12B6-5C5F-94A1-38472CE9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2D542-4098-BF6C-D150-0FF14FFF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2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D1CC-8AAF-5684-0906-5B8B8921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method written in a readable style (continued)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2FD64-2E58-4F6C-46A9-409A3F397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decimal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discountAmt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subtotal *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decimal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invoiceTotal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subtotal -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discountAmt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txtDiscountPct.Text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discountPct.ToString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("p1");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txtDiscountAmt.Text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discountAmt.ToString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("c");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txtTotal.Text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invoiceTotal.ToString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("c");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txtSubtotal.Focus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9E71C-DB54-4C72-3B7A-D35C75C1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2F60D-F7C3-B313-8F14-8FE082726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DC3B5-0C16-CB56-5B9E-2B9EEE44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46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A725-C55C-699F-C67B-BD143328B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Coding recommendations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02C74-FB07-4158-C11D-3B84DB530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 indentation and extra spaces to align statements and blocks of code so they reflect the structure of the app.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 spaces to separate the words, operators, and values in each statement.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 blank lines before and after groups of related statements.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D8431-685F-F5AE-C739-D16BCBFA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7DE28-4518-AD9A-3794-D52CDB7D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4A9FB-307D-EB8A-AEEA-13396690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07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38C14-B46E-4D41-EB5A-40F084F5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method with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8A647-C19A-3B05-5FB4-9C9DBF8782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 void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btnCalculate_Click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(object sender,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EventArgs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e)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/***************************************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* this method calculates the total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* for an invoice depending on a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* discount that's based on the subtotal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****************************************/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 get the subtotal amount from the Subtotal text box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decimal subtotal =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Convert.ToDecimal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txtSubtotal.Text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 set the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variable based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 on the value of the subtotal variable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decimal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0m;   // the m indicates a decimal value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 (subtotal &gt;= 500)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.2m;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else if (subtotal &gt;= 250 &amp;&amp; subtotal &lt; 500)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.15m;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8FEB6-1702-143C-ECAF-4475F989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1E973-2B8F-2949-7FA4-110F46CE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B179-6541-C890-E94E-771D5CA6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96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659D-DD5D-6FEA-B562-7A511DCE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method with comments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7FB13-104F-FD8F-8834-8E34416FAC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 if (subtotal &gt;= 100 &amp;&amp; subtotal &lt; 250)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.1m;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 calculate and assign the values for the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discountAmt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invoiceTotal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variables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decimal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discountAmt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subtotal *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decimal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invoiceTotal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subtotal -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discountAmt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 format the values and display them in their text boxes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txtDiscountPct.Text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             // percent format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discountPct.ToString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("p1");    // with 1 decimal place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txtDiscountAmt.Text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discountAmt.ToString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("c");     // currency format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txtTotal.Text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invoiceTotal.ToString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("c");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 move the focus to the Subtotal text box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txtSubtotal.Focus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397B4-8733-5C90-06F7-7890E33DC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2FA1B-E2F7-A58A-8B72-F9E08190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F2D45-B617-8544-C75F-A9FF9894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99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AC60-73F8-F122-6578-EE5B91CC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code comments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08575-C815-4392-4F96-793A3D3454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>
                <a:latin typeface="Times New Roman" panose="02020603050405020304" pitchFamily="18" charset="0"/>
                <a:ea typeface="Times New Roman" panose="02020603050405020304" pitchFamily="18" charset="0"/>
              </a:rPr>
              <a:t>To code a </a:t>
            </a:r>
            <a:r>
              <a:rPr lang="en-US" i="1" spc="-10">
                <a:latin typeface="Times New Roman" panose="02020603050405020304" pitchFamily="18" charset="0"/>
                <a:ea typeface="Times New Roman" panose="02020603050405020304" pitchFamily="18" charset="0"/>
              </a:rPr>
              <a:t>single-line comment</a:t>
            </a:r>
            <a:r>
              <a:rPr lang="en-US" spc="-10">
                <a:latin typeface="Times New Roman" panose="02020603050405020304" pitchFamily="18" charset="0"/>
                <a:ea typeface="Times New Roman" panose="02020603050405020304" pitchFamily="18" charset="0"/>
              </a:rPr>
              <a:t>, type // before the comment. 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>
                <a:latin typeface="Times New Roman" panose="02020603050405020304" pitchFamily="18" charset="0"/>
                <a:ea typeface="Times New Roman" panose="02020603050405020304" pitchFamily="18" charset="0"/>
              </a:rPr>
              <a:t>To code a </a:t>
            </a:r>
            <a:r>
              <a:rPr lang="en-US" i="1" spc="-10">
                <a:latin typeface="Times New Roman" panose="02020603050405020304" pitchFamily="18" charset="0"/>
                <a:ea typeface="Times New Roman" panose="02020603050405020304" pitchFamily="18" charset="0"/>
              </a:rPr>
              <a:t>delimited comment</a:t>
            </a:r>
            <a:r>
              <a:rPr lang="en-US" spc="-10">
                <a:latin typeface="Times New Roman" panose="02020603050405020304" pitchFamily="18" charset="0"/>
                <a:ea typeface="Times New Roman" panose="02020603050405020304" pitchFamily="18" charset="0"/>
              </a:rPr>
              <a:t>, type /* at the start of the comment and */ at the end.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109D9-692B-D99E-BB72-BD2C0242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9BC8E-86C1-456D-6FD7-7C671C73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626D2-9446-D363-A8C9-5274A3DC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58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DEC7-BF70-92AE-88CF-0873C776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Code Editor and the Text Editor toolbar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AB6E8-66C8-7DFE-3198-1CB9A744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0AE32-A170-74AD-20A3-42F477BF5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2D252-814A-7B16-93AE-BF9BD3C7F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Title describes image">
            <a:extLst>
              <a:ext uri="{FF2B5EF4-FFF2-40B4-BE49-F238E27FC236}">
                <a16:creationId xmlns:a16="http://schemas.microsoft.com/office/drawing/2014/main" id="{BE5C8B6D-41C6-CEA0-811F-BE11C772E8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65" y="1143000"/>
            <a:ext cx="6666335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555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828EF-3D7A-D03D-B10E-D4CC5B83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completion list for the if keyword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5A055-CB5D-B512-F0D5-68C9B5AC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9ABD6-5EAE-48A1-A6C6-36AD94F3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8DC2B-465C-F2A6-A4C6-5084D2E1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Title describes image">
            <a:extLst>
              <a:ext uri="{FF2B5EF4-FFF2-40B4-BE49-F238E27FC236}">
                <a16:creationId xmlns:a16="http://schemas.microsoft.com/office/drawing/2014/main" id="{5E46A341-B2EB-3C59-880B-7C0DCE3A01F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90600" y="1143000"/>
            <a:ext cx="7315200" cy="333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01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4DA0-235F-51B4-1514-3025C5A4B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if snippet after it has been inserted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C4DD2-1C25-DA0E-BF9B-3E3D4EFB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DF389-2349-9B8A-BA1B-4AD759FA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42979-02E8-E6F7-7FD1-2FAB5530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Title describes image">
            <a:extLst>
              <a:ext uri="{FF2B5EF4-FFF2-40B4-BE49-F238E27FC236}">
                <a16:creationId xmlns:a16="http://schemas.microsoft.com/office/drawing/2014/main" id="{A9A83D63-424F-C50E-1EED-7458D5C3900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066800"/>
            <a:ext cx="7315200" cy="333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60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53C3-0753-A8F1-2646-A876B67A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options when you rename a variable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2C329-36F8-7232-6A40-401B7CCA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0FC66-E779-DE75-8255-B028BF50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6717F-C63E-C7DF-119C-22E289B3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Title describes image">
            <a:extLst>
              <a:ext uri="{FF2B5EF4-FFF2-40B4-BE49-F238E27FC236}">
                <a16:creationId xmlns:a16="http://schemas.microsoft.com/office/drawing/2014/main" id="{C5AE271F-D5D8-167C-9403-10D38432E7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1" y="1143000"/>
            <a:ext cx="7315200" cy="320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87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F89A-6F96-9792-81F1-75D086EC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Preview Changes - Rename dialog</a:t>
            </a:r>
          </a:p>
        </p:txBody>
      </p:sp>
      <p:pic>
        <p:nvPicPr>
          <p:cNvPr id="7" name="Content Placeholder 6" descr="Title describes image">
            <a:extLst>
              <a:ext uri="{FF2B5EF4-FFF2-40B4-BE49-F238E27FC236}">
                <a16:creationId xmlns:a16="http://schemas.microsoft.com/office/drawing/2014/main" id="{9048CACA-4FE0-778A-DD84-9CF141B3455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5791200" cy="41365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928C0-715E-B38F-6FD9-798E2E28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79015-1005-429C-E6AD-741D93935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78FF-1417-95CD-724E-859F124F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5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15D0-F1CB-309A-3B3B-A7783C0A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78D55-A3D4-BC5A-2DDA-3955FF7703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the context of object-oriented programming, describe these terms: class, object, instantiation, instance, property, method, event, and member.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Describe how an application responds to events.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snippets and refactoring.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Distinguish between a syntax (or build) error and a runtime error.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Distinguish between testing and debugging.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Explain how a data tip can help debug a runtime error.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4850C-052D-35EF-AE6A-94737C72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4D2D7-24F3-E0FC-F8B2-47C8052F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BA7D3-4853-DCC1-A13A-245FEC48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69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D097-06C1-9018-FB15-0CE1FE5E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form that’s displayed when you run </a:t>
            </a:r>
            <a:b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Invoice Total project</a:t>
            </a:r>
          </a:p>
        </p:txBody>
      </p:sp>
      <p:pic>
        <p:nvPicPr>
          <p:cNvPr id="7" name="Content Placeholder 6" descr="Title describes image">
            <a:extLst>
              <a:ext uri="{FF2B5EF4-FFF2-40B4-BE49-F238E27FC236}">
                <a16:creationId xmlns:a16="http://schemas.microsoft.com/office/drawing/2014/main" id="{C2F0684E-0DBC-3CD5-6A84-99FABD7439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6532113" cy="4419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2FBEF-993B-54C5-687E-FCDDC3C2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C3F86-223F-9E38-E62A-BEB87C7F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72668-5E7C-F81E-F0A3-E7C655A0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6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D598-7AFE-0CAD-E126-15FF29D5F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Exception Helper that’s displayed </a:t>
            </a:r>
            <a:b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a runtime error occurs</a:t>
            </a:r>
          </a:p>
        </p:txBody>
      </p:sp>
      <p:pic>
        <p:nvPicPr>
          <p:cNvPr id="7" name="Content Placeholder 6" descr="Title describes image">
            <a:extLst>
              <a:ext uri="{FF2B5EF4-FFF2-40B4-BE49-F238E27FC236}">
                <a16:creationId xmlns:a16="http://schemas.microsoft.com/office/drawing/2014/main" id="{2368A10B-5957-6339-CC36-A565CEDD668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83920" y="1447800"/>
            <a:ext cx="6323324" cy="4419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0A68A-C363-1C1A-1FE2-42541FFE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98090-E837-0DF9-8597-7DADBEFE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9A83B-A90F-1585-D0A9-B82F5CE4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87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8D9F9-83B0-0CC8-66C3-C78C0858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test a project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5C341-DE7A-B88F-F968-D10521FC8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347345" lvl="0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tabLst>
                <a:tab pos="347345" algn="l"/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Test the user interface, including the appearance of the controls, the tab order, the access keys, and the Enter and Esc keys.</a:t>
            </a:r>
          </a:p>
          <a:p>
            <a:pPr marL="342900" marR="347345" lvl="0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tabLst>
                <a:tab pos="347345" algn="l"/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Test valid input data.</a:t>
            </a:r>
          </a:p>
          <a:p>
            <a:pPr marL="342900" marR="347345" lvl="0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tabLst>
                <a:tab pos="347345" algn="l"/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Test invalid data or unexpected user actions.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39EBC-B574-6F66-F74F-B84B5A22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6A842-2847-249E-E2F0-07A1FA4C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78B24-CC32-036F-1F7E-4662F8CA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4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2987B-7879-AE85-00F3-024CA6A2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a project looks in break mode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1AF80-B9EC-02EF-E8AF-89C6BB52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8FD95-7D0C-C3F6-EE91-D5217A5E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2D590-CC62-7ADC-C61C-4E7CBC16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Title describes image">
            <a:extLst>
              <a:ext uri="{FF2B5EF4-FFF2-40B4-BE49-F238E27FC236}">
                <a16:creationId xmlns:a16="http://schemas.microsoft.com/office/drawing/2014/main" id="{838A10D1-313A-F235-0564-70808143D4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686843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1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0AE-646A-137A-D62B-7CDB2304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form object and its ten control objects</a:t>
            </a:r>
          </a:p>
        </p:txBody>
      </p:sp>
      <p:pic>
        <p:nvPicPr>
          <p:cNvPr id="7" name="Content Placeholder 6" descr="Title describes image">
            <a:extLst>
              <a:ext uri="{FF2B5EF4-FFF2-40B4-BE49-F238E27FC236}">
                <a16:creationId xmlns:a16="http://schemas.microsoft.com/office/drawing/2014/main" id="{65B7EC02-7D95-1DAF-C3AB-E5EA2FA5FA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3296992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DA951-5F23-3349-A054-11A71F10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A5A19-511A-1782-98C5-D8A45883A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D28D5-8CF9-3470-2ACF-7FC6A5178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0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CC0A-AAB2-6E99-34DE-50DCFE7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 and object concepts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99429-9096-E9CB-E7F1-094E412572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object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a self-contained unit like a form or control that combines code and data.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class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the code that defines the characteristics of an object. You can think of a class as a template for an object.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object is an </a:t>
            </a:r>
            <a:r>
              <a:rPr lang="en-US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instance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a class, and the process of creating an object from a class is called </a:t>
            </a:r>
            <a:r>
              <a:rPr lang="en-US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instantiation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More than one object can be created from a single class.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969F70-D0CC-3DF1-954C-2078D4B8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CBB19-6F87-C7AE-8814-11D1B70D6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D64D0-DC6E-9E47-4BEE-C80380FC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5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85B8-5F9B-0C04-1F85-F94D34C0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Property, method, and event concepts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339B1-A0F5-C5CE-C39B-03480C70A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Properties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define the characteristics of an object and the data associated with an object.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Methods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are the operations that an object can perform.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Events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are signals sent by an object to the app telling it that something has happened that can be responded to.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Properties, methods, and events can be referred to as </a:t>
            </a:r>
            <a:r>
              <a:rPr lang="en-US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members</a:t>
            </a: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an object.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you instantiate two or more instances of the same class, all of the objects have the same properties, methods, and events.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74913-33B4-70B5-4E2C-1E1E4AAF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2396C-EC82-433A-50EB-501F16FC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52F65-B72E-EA3D-C758-0D44D70E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6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17A5-6F01-3B8E-5808-7B785D96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member list in the Code Editor window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FBCFD-EA86-3A77-25A1-6BA2D245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260B5-F3B5-775A-27A7-99C27D406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73367-B878-778F-DA72-8FD60F26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Title describes image">
            <a:extLst>
              <a:ext uri="{FF2B5EF4-FFF2-40B4-BE49-F238E27FC236}">
                <a16:creationId xmlns:a16="http://schemas.microsoft.com/office/drawing/2014/main" id="{724760BC-03B3-9B5E-F911-673838AB9E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79835" y="1143000"/>
            <a:ext cx="7315200" cy="27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8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0C16A-BCF1-F287-865E-B175C0EC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event: The user clicks the Exit button</a:t>
            </a:r>
            <a:endParaRPr lang="en-US" dirty="0"/>
          </a:p>
        </p:txBody>
      </p:sp>
      <p:pic>
        <p:nvPicPr>
          <p:cNvPr id="8" name="Content Placeholder 7" descr="Title describes image">
            <a:extLst>
              <a:ext uri="{FF2B5EF4-FFF2-40B4-BE49-F238E27FC236}">
                <a16:creationId xmlns:a16="http://schemas.microsoft.com/office/drawing/2014/main" id="{AC7C134D-B793-31BF-BE82-4515990830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45" y="1143000"/>
            <a:ext cx="3205409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E53FE-63B3-C720-A60C-45FE6E50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6E67E-4344-99B5-A483-ACB64E92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399E9-D460-7942-3DDA-CC1F1A30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6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4F1ED-42B4-7325-91D9-D9B473C0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wiring and response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19B6E-A732-09D8-A672-0D6BA894A1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Wiring: The event is connected to a method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btnExit.Click</a:t>
            </a:r>
            <a:r>
              <a:rPr lang="en-US" sz="18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+= </a:t>
            </a:r>
            <a:r>
              <a:rPr lang="en-US" sz="18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btnExit_Click</a:t>
            </a:r>
            <a:r>
              <a:rPr lang="en-US" sz="18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Response: The method is executed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 void </a:t>
            </a:r>
            <a:r>
              <a:rPr lang="en-US" sz="18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btnExit_Click</a:t>
            </a:r>
            <a:r>
              <a:rPr lang="en-US" sz="18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object sender, </a:t>
            </a:r>
            <a:r>
              <a:rPr lang="en-US" sz="18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System.EventArgs</a:t>
            </a:r>
            <a:r>
              <a:rPr lang="en-US" sz="18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e)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this.Close</a:t>
            </a:r>
            <a:r>
              <a:rPr lang="en-US" sz="18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1CD23-2C97-0268-08BE-A91F7E8B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ADB4C-FD22-FD10-DDF7-A3F99AD0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5D3C-5B50-011D-0C15-AC67DD2D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6776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MA accessible slides - new format.potx" id="{3BEF52E8-6F00-47B7-9C38-C63A3A7ED98E}" vid="{BB247BD3-0825-4C9E-886F-3B62818F7E7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MMA accessible slides - new format</Template>
  <TotalTime>1361</TotalTime>
  <Words>1803</Words>
  <Application>Microsoft Office PowerPoint</Application>
  <PresentationFormat>On-screen Show (4:3)</PresentationFormat>
  <Paragraphs>287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Narrow</vt:lpstr>
      <vt:lpstr>Courier New</vt:lpstr>
      <vt:lpstr>Symbol</vt:lpstr>
      <vt:lpstr>Times New Roman</vt:lpstr>
      <vt:lpstr>Master slides_with_titles_logo</vt:lpstr>
      <vt:lpstr>Murach’s C# (8th Edition)</vt:lpstr>
      <vt:lpstr>Objectives</vt:lpstr>
      <vt:lpstr>Objectives (continued)</vt:lpstr>
      <vt:lpstr>A form object and its ten control objects</vt:lpstr>
      <vt:lpstr>Class and object concepts</vt:lpstr>
      <vt:lpstr>Property, method, and event concepts</vt:lpstr>
      <vt:lpstr>A member list in the Code Editor window</vt:lpstr>
      <vt:lpstr>An event: The user clicks the Exit button</vt:lpstr>
      <vt:lpstr>The wiring and response</vt:lpstr>
      <vt:lpstr>Common control and form events</vt:lpstr>
      <vt:lpstr>How an application responds to events</vt:lpstr>
      <vt:lpstr>The method that handles the Click event  of the Exit button</vt:lpstr>
      <vt:lpstr>The completion list that’s displayed when you enter a letter at the beginning of a line of code</vt:lpstr>
      <vt:lpstr>The completion list that’s displayed  as you enter code within a statement</vt:lpstr>
      <vt:lpstr>The event handlers for the Invoice Total form</vt:lpstr>
      <vt:lpstr>The event handlers for the Invoice Total form  (continued)</vt:lpstr>
      <vt:lpstr>Coding rules</vt:lpstr>
      <vt:lpstr>The Code Editor and Error List windows  with syntax errors displayed</vt:lpstr>
      <vt:lpstr>A method written in a readable style</vt:lpstr>
      <vt:lpstr>A method written in a readable style (continued)</vt:lpstr>
      <vt:lpstr>Coding recommendations</vt:lpstr>
      <vt:lpstr>A method with comments</vt:lpstr>
      <vt:lpstr>A method with comments (continued)</vt:lpstr>
      <vt:lpstr>How to code comments</vt:lpstr>
      <vt:lpstr>The Code Editor and the Text Editor toolbar</vt:lpstr>
      <vt:lpstr>The completion list for the if keyword</vt:lpstr>
      <vt:lpstr>The if snippet after it has been inserted</vt:lpstr>
      <vt:lpstr>The options when you rename a variable</vt:lpstr>
      <vt:lpstr>The Preview Changes - Rename dialog</vt:lpstr>
      <vt:lpstr>The form that’s displayed when you run  the Invoice Total project</vt:lpstr>
      <vt:lpstr>The Exception Helper that’s displayed  when a runtime error occurs</vt:lpstr>
      <vt:lpstr>How to test a project</vt:lpstr>
      <vt:lpstr>How a project looks in break mode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Murach’s C# (8th Edition)</dc:title>
  <dc:creator>Mike Murach</dc:creator>
  <cp:lastModifiedBy>Jim Gerland</cp:lastModifiedBy>
  <cp:revision>8</cp:revision>
  <cp:lastPrinted>2016-01-14T23:03:16Z</cp:lastPrinted>
  <dcterms:created xsi:type="dcterms:W3CDTF">2023-05-02T22:02:48Z</dcterms:created>
  <dcterms:modified xsi:type="dcterms:W3CDTF">2024-09-05T14:21:15Z</dcterms:modified>
</cp:coreProperties>
</file>